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sldIdLst>
    <p:sldId id="256" r:id="rId2"/>
    <p:sldId id="259" r:id="rId3"/>
    <p:sldId id="260" r:id="rId4"/>
    <p:sldId id="261" r:id="rId5"/>
    <p:sldId id="264" r:id="rId6"/>
    <p:sldId id="297" r:id="rId7"/>
    <p:sldId id="266" r:id="rId8"/>
    <p:sldId id="268" r:id="rId9"/>
    <p:sldId id="291" r:id="rId10"/>
    <p:sldId id="292" r:id="rId11"/>
    <p:sldId id="274" r:id="rId12"/>
    <p:sldId id="294" r:id="rId13"/>
    <p:sldId id="293" r:id="rId14"/>
    <p:sldId id="269" r:id="rId15"/>
    <p:sldId id="270" r:id="rId16"/>
    <p:sldId id="295" r:id="rId17"/>
    <p:sldId id="300" r:id="rId18"/>
    <p:sldId id="301" r:id="rId19"/>
    <p:sldId id="287" r:id="rId20"/>
    <p:sldId id="302" r:id="rId21"/>
    <p:sldId id="290"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D45E3C-B942-4C9D-A451-BF09B4A3AD0A}" type="datetimeFigureOut">
              <a:rPr lang="el-GR" smtClean="0"/>
              <a:t>22/4/2020</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7AC9B59-9790-45B3-A9D7-992693C6140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7AC9B59-9790-45B3-A9D7-992693C6140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7AC9B59-9790-45B3-A9D7-992693C6140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7AC9B59-9790-45B3-A9D7-992693C61408}" type="slidenum">
              <a:rPr lang="el-GR" smtClean="0"/>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7AC9B59-9790-45B3-A9D7-992693C61408}" type="slidenum">
              <a:rPr lang="el-GR" smtClean="0"/>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07AC9B59-9790-45B3-A9D7-992693C61408}" type="slidenum">
              <a:rPr lang="el-GR" smtClean="0"/>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07AC9B59-9790-45B3-A9D7-992693C61408}"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07AC9B59-9790-45B3-A9D7-992693C61408}" type="slidenum">
              <a:rPr lang="el-GR" smtClean="0"/>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D45E3C-B942-4C9D-A451-BF09B4A3AD0A}" type="datetimeFigureOut">
              <a:rPr lang="el-GR" smtClean="0"/>
              <a:t>22/4/2020</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07AC9B59-9790-45B3-A9D7-992693C6140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D45E3C-B942-4C9D-A451-BF09B4A3AD0A}" type="datetimeFigureOut">
              <a:rPr lang="el-GR" smtClean="0"/>
              <a:t>22/4/2020</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07AC9B59-9790-45B3-A9D7-992693C61408}"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D45E3C-B942-4C9D-A451-BF09B4A3AD0A}" type="datetimeFigureOut">
              <a:rPr lang="el-GR" smtClean="0"/>
              <a:t>22/4/2020</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7AC9B59-9790-45B3-A9D7-992693C61408}" type="slidenum">
              <a:rPr lang="el-GR" smtClean="0"/>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D45E3C-B942-4C9D-A451-BF09B4A3AD0A}" type="datetimeFigureOut">
              <a:rPr lang="el-GR" smtClean="0"/>
              <a:t>22/4/2020</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AC9B59-9790-45B3-A9D7-992693C6140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ferfir@hotmail.com" TargetMode="External"/><Relationship Id="rId2" Type="http://schemas.openxmlformats.org/officeDocument/2006/relationships/hyperlink" Target="mailto:Anna.kokkali@yahoo.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772400" cy="1872208"/>
          </a:xfrm>
        </p:spPr>
        <p:txBody>
          <a:bodyPr>
            <a:noAutofit/>
          </a:bodyPr>
          <a:lstStyle/>
          <a:p>
            <a:pPr algn="ctr"/>
            <a:r>
              <a:rPr lang="el-GR" sz="2800" dirty="0" smtClean="0"/>
              <a:t>«Η συνεκπαίδευση στην πράξη. </a:t>
            </a:r>
            <a:r>
              <a:rPr lang="el-GR" sz="2800" dirty="0"/>
              <a:t>Η περίπτωση συνεργασίας του Δημοτικού Σχολείου Ορεινής Ζώνης Ζακύνθου με το Ειδικό Δημοτικό Σχολείο </a:t>
            </a:r>
            <a:r>
              <a:rPr lang="el-GR" sz="2800" dirty="0" smtClean="0"/>
              <a:t>Ζακύνθου»</a:t>
            </a:r>
            <a:endParaRPr lang="el-GR" sz="2800" dirty="0"/>
          </a:p>
        </p:txBody>
      </p:sp>
      <p:sp>
        <p:nvSpPr>
          <p:cNvPr id="3" name="Subtitle 2"/>
          <p:cNvSpPr>
            <a:spLocks noGrp="1"/>
          </p:cNvSpPr>
          <p:nvPr>
            <p:ph type="subTitle" idx="1"/>
          </p:nvPr>
        </p:nvSpPr>
        <p:spPr>
          <a:xfrm>
            <a:off x="683568" y="3645024"/>
            <a:ext cx="7772400" cy="1256136"/>
          </a:xfrm>
        </p:spPr>
        <p:txBody>
          <a:bodyPr>
            <a:normAutofit fontScale="62500" lnSpcReduction="20000"/>
          </a:bodyPr>
          <a:lstStyle/>
          <a:p>
            <a:pPr algn="ctr"/>
            <a:r>
              <a:rPr lang="el-GR" b="1" dirty="0" smtClean="0"/>
              <a:t>Άννα Κόκκαλη</a:t>
            </a:r>
            <a:r>
              <a:rPr lang="el-GR" dirty="0" smtClean="0"/>
              <a:t>, Δ/ντρια και εκπ/κός Δημοτικού Σχολείου Ορεινής Ζώνης Ζακύνθου</a:t>
            </a:r>
          </a:p>
          <a:p>
            <a:pPr algn="ctr"/>
            <a:endParaRPr lang="el-GR" dirty="0" smtClean="0"/>
          </a:p>
          <a:p>
            <a:pPr algn="ctr"/>
            <a:r>
              <a:rPr lang="el-GR" b="1" dirty="0" smtClean="0"/>
              <a:t>Αναστασία Φερφυρή</a:t>
            </a:r>
            <a:r>
              <a:rPr lang="el-GR" dirty="0" smtClean="0"/>
              <a:t>, Εκπαιδευτικός Ειδικής Αγωγής στο Ειδικό Δημοτικό Σχολείο Ζακύνθου</a:t>
            </a:r>
            <a:endParaRPr lang="el-GR" dirty="0"/>
          </a:p>
        </p:txBody>
      </p:sp>
    </p:spTree>
    <p:extLst>
      <p:ext uri="{BB962C8B-B14F-4D97-AF65-F5344CB8AC3E}">
        <p14:creationId xmlns:p14="http://schemas.microsoft.com/office/powerpoint/2010/main" val="337998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11" y="4581127"/>
            <a:ext cx="8183880" cy="1440161"/>
          </a:xfrm>
        </p:spPr>
        <p:txBody>
          <a:bodyPr>
            <a:normAutofit fontScale="92500" lnSpcReduction="20000"/>
          </a:bodyPr>
          <a:lstStyle/>
          <a:p>
            <a:pPr marL="0" indent="0" algn="ctr">
              <a:buNone/>
            </a:pPr>
            <a:r>
              <a:rPr lang="el-GR" dirty="0" smtClean="0"/>
              <a:t>Δράσεις ευαισθητοποίησης </a:t>
            </a:r>
            <a:r>
              <a:rPr lang="el-GR" dirty="0"/>
              <a:t>σε θέματα ανθρωπίνων δικαιωμάτων, στην καλλιέργεια του σεβασμού </a:t>
            </a:r>
            <a:r>
              <a:rPr lang="el-GR" dirty="0" smtClean="0"/>
              <a:t>της διαφορετικότητας </a:t>
            </a:r>
            <a:r>
              <a:rPr lang="el-GR" dirty="0"/>
              <a:t>και στην ανάπτυξη δεξιοτήτων ενσυναίσθησης.</a:t>
            </a:r>
          </a:p>
          <a:p>
            <a:pPr algn="ct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004270" cy="393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6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226246"/>
            <a:ext cx="8471912" cy="2610616"/>
          </a:xfrm>
        </p:spPr>
        <p:txBody>
          <a:bodyPr>
            <a:normAutofit/>
          </a:bodyPr>
          <a:lstStyle/>
          <a:p>
            <a:pPr marL="0" indent="0">
              <a:buNone/>
            </a:pPr>
            <a:r>
              <a:rPr lang="el-GR" sz="2400" b="1" dirty="0" smtClean="0"/>
              <a:t>Επίσκεψη</a:t>
            </a:r>
            <a:r>
              <a:rPr lang="el-GR" sz="2400" dirty="0" smtClean="0"/>
              <a:t> του Δημοτικού Σχολείου Ορεινής Ζώνης </a:t>
            </a:r>
            <a:r>
              <a:rPr lang="el-GR" sz="2400" b="1" dirty="0" smtClean="0"/>
              <a:t>στο Ειδικό Δημοτικό Σχολείο Ζακύνθου</a:t>
            </a:r>
            <a:r>
              <a:rPr lang="el-GR" sz="2400" dirty="0" smtClean="0"/>
              <a:t>, πραγματοποιώντας κοινές δράσεις και συμμετέχοντας στην σχολική τους καθημερινότητα</a:t>
            </a:r>
            <a:endParaRPr lang="el-GR" sz="2400" dirty="0"/>
          </a:p>
        </p:txBody>
      </p:sp>
      <p:pic>
        <p:nvPicPr>
          <p:cNvPr id="1026" name="Picture 2" descr="C:\Users\Άννα\Desktop\Δ.Σ. ΟΡΕΙΝΗΣ ΖΩΝΗΣ.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713" y="618001"/>
            <a:ext cx="4673327" cy="354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2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3140868"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060" y="764704"/>
            <a:ext cx="48291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5036716"/>
            <a:ext cx="7200800" cy="830997"/>
          </a:xfrm>
          <a:prstGeom prst="rect">
            <a:avLst/>
          </a:prstGeom>
          <a:noFill/>
        </p:spPr>
        <p:txBody>
          <a:bodyPr wrap="square" rtlCol="0">
            <a:spAutoFit/>
          </a:bodyPr>
          <a:lstStyle/>
          <a:p>
            <a:pPr algn="ctr"/>
            <a:r>
              <a:rPr lang="el-GR" sz="2400" dirty="0" smtClean="0"/>
              <a:t>Παιχνίδια ενσυναίσθησης, μπαίνω στη θέση του άλλου</a:t>
            </a:r>
            <a:endParaRPr lang="el-GR" sz="2400" dirty="0"/>
          </a:p>
        </p:txBody>
      </p:sp>
    </p:spTree>
    <p:extLst>
      <p:ext uri="{BB962C8B-B14F-4D97-AF65-F5344CB8AC3E}">
        <p14:creationId xmlns:p14="http://schemas.microsoft.com/office/powerpoint/2010/main" val="101755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57691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5211042"/>
            <a:ext cx="6696744" cy="830997"/>
          </a:xfrm>
          <a:prstGeom prst="rect">
            <a:avLst/>
          </a:prstGeom>
          <a:noFill/>
        </p:spPr>
        <p:txBody>
          <a:bodyPr wrap="square" rtlCol="0">
            <a:spAutoFit/>
          </a:bodyPr>
          <a:lstStyle/>
          <a:p>
            <a:pPr algn="ctr"/>
            <a:r>
              <a:rPr lang="el-GR" sz="2400" dirty="0" smtClean="0"/>
              <a:t>Συναναστροφή και επικοινωνία μεταξύ των μαθητών από τα δύο σχολεία</a:t>
            </a:r>
            <a:endParaRPr lang="el-GR" sz="2400" dirty="0"/>
          </a:p>
        </p:txBody>
      </p:sp>
    </p:spTree>
    <p:extLst>
      <p:ext uri="{BB962C8B-B14F-4D97-AF65-F5344CB8AC3E}">
        <p14:creationId xmlns:p14="http://schemas.microsoft.com/office/powerpoint/2010/main" val="292294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30352"/>
            <a:ext cx="8424936" cy="5778968"/>
          </a:xfrm>
        </p:spPr>
        <p:txBody>
          <a:bodyPr>
            <a:normAutofit/>
          </a:bodyPr>
          <a:lstStyle/>
          <a:p>
            <a:pPr marL="109728" indent="0">
              <a:buNone/>
            </a:pPr>
            <a:r>
              <a:rPr lang="el-GR" sz="2400" dirty="0" smtClean="0"/>
              <a:t>2. Στην </a:t>
            </a:r>
            <a:r>
              <a:rPr lang="el-GR" sz="2400" b="1" dirty="0" smtClean="0"/>
              <a:t>δεύτερη φάση: </a:t>
            </a:r>
            <a:r>
              <a:rPr lang="el-GR" sz="2400" dirty="0" smtClean="0"/>
              <a:t>Ανάπτυξη </a:t>
            </a:r>
            <a:r>
              <a:rPr lang="el-GR" sz="2400" b="1" dirty="0" smtClean="0"/>
              <a:t>κοινωνικών δεξιοτήτων </a:t>
            </a:r>
            <a:r>
              <a:rPr lang="el-GR" sz="2400" dirty="0" smtClean="0"/>
              <a:t>του μαθητή με οπτικοποιημένο υλικό, κοινωνικές ιστορίες &amp; παιχνίδι ρόλων</a:t>
            </a:r>
          </a:p>
          <a:p>
            <a:pPr>
              <a:buFont typeface="Wingdings" panose="05000000000000000000" pitchFamily="2" charset="2"/>
              <a:buChar char="Ø"/>
            </a:pPr>
            <a:endParaRPr lang="el-GR" sz="2400" dirty="0" smtClean="0"/>
          </a:p>
          <a:p>
            <a:pPr>
              <a:buFont typeface="Wingdings" panose="05000000000000000000" pitchFamily="2" charset="2"/>
              <a:buChar char="Ø"/>
            </a:pPr>
            <a:r>
              <a:rPr lang="el-GR" sz="2400" dirty="0" smtClean="0"/>
              <a:t>Προετοιμασία στον </a:t>
            </a:r>
            <a:r>
              <a:rPr lang="el-GR" sz="2400" b="1" dirty="0" smtClean="0"/>
              <a:t>μαθησιακό τομέα</a:t>
            </a:r>
          </a:p>
          <a:p>
            <a:pPr>
              <a:buFont typeface="Wingdings" panose="05000000000000000000" pitchFamily="2" charset="2"/>
              <a:buChar char="Ø"/>
            </a:pPr>
            <a:endParaRPr lang="el-GR" sz="2400" dirty="0" smtClean="0"/>
          </a:p>
          <a:p>
            <a:pPr>
              <a:buFont typeface="Wingdings" panose="05000000000000000000" pitchFamily="2" charset="2"/>
              <a:buChar char="Ø"/>
            </a:pPr>
            <a:r>
              <a:rPr lang="el-GR" sz="2400" dirty="0" smtClean="0"/>
              <a:t>Προετοιμασία στον </a:t>
            </a:r>
            <a:r>
              <a:rPr lang="el-GR" sz="2400" b="1" dirty="0" smtClean="0"/>
              <a:t>τομέα συμπεριφοράς </a:t>
            </a:r>
          </a:p>
          <a:p>
            <a:pPr>
              <a:buFont typeface="Wingdings" panose="05000000000000000000" pitchFamily="2" charset="2"/>
              <a:buChar char="Ø"/>
            </a:pPr>
            <a:endParaRPr lang="el-GR" sz="2400" dirty="0" smtClean="0"/>
          </a:p>
          <a:p>
            <a:pPr>
              <a:buFont typeface="Wingdings" panose="05000000000000000000" pitchFamily="2" charset="2"/>
              <a:buChar char="Ø"/>
            </a:pPr>
            <a:r>
              <a:rPr lang="el-GR" sz="2400" b="1" dirty="0"/>
              <a:t>Διαχείριση συναισθημάτων </a:t>
            </a:r>
            <a:r>
              <a:rPr lang="el-GR" sz="2400" dirty="0"/>
              <a:t>κατά τις αλλαγές </a:t>
            </a:r>
            <a:r>
              <a:rPr lang="el-GR" sz="2400" dirty="0" smtClean="0"/>
              <a:t>στο σχολικό περιβάλλον</a:t>
            </a:r>
            <a:endParaRPr lang="el-GR" sz="2400" dirty="0"/>
          </a:p>
          <a:p>
            <a:pPr>
              <a:buFont typeface="Wingdings" panose="05000000000000000000" pitchFamily="2" charset="2"/>
              <a:buChar char="Ø"/>
            </a:pPr>
            <a:endParaRPr lang="el-GR" sz="2400" dirty="0" smtClean="0"/>
          </a:p>
          <a:p>
            <a:pPr>
              <a:buFont typeface="Wingdings" panose="05000000000000000000" pitchFamily="2" charset="2"/>
              <a:buChar char="Ø"/>
            </a:pPr>
            <a:r>
              <a:rPr lang="el-GR" sz="2400" b="1" dirty="0" smtClean="0"/>
              <a:t>Διαχείριση θυμού και ματαίωσης</a:t>
            </a:r>
            <a:endParaRPr lang="el-GR" sz="2400" dirty="0" smtClean="0"/>
          </a:p>
          <a:p>
            <a:pPr>
              <a:buFont typeface="Wingdings" panose="05000000000000000000" pitchFamily="2" charset="2"/>
              <a:buChar char="Ø"/>
            </a:pPr>
            <a:endParaRPr lang="el-GR" sz="2400" dirty="0" smtClean="0"/>
          </a:p>
        </p:txBody>
      </p:sp>
    </p:spTree>
    <p:extLst>
      <p:ext uri="{BB962C8B-B14F-4D97-AF65-F5344CB8AC3E}">
        <p14:creationId xmlns:p14="http://schemas.microsoft.com/office/powerpoint/2010/main" val="63865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08912" cy="6120680"/>
          </a:xfrm>
        </p:spPr>
        <p:txBody>
          <a:bodyPr>
            <a:normAutofit/>
          </a:bodyPr>
          <a:lstStyle/>
          <a:p>
            <a:pPr marL="109728" indent="0">
              <a:buNone/>
            </a:pPr>
            <a:r>
              <a:rPr lang="el-GR" sz="2400" dirty="0" smtClean="0"/>
              <a:t>3. Στην </a:t>
            </a:r>
            <a:r>
              <a:rPr lang="el-GR" sz="2400" b="1" dirty="0" smtClean="0"/>
              <a:t>τρίτη φάση </a:t>
            </a:r>
            <a:r>
              <a:rPr lang="el-GR" sz="2400" dirty="0" smtClean="0"/>
              <a:t>πραγματοποιήθηκε </a:t>
            </a:r>
            <a:r>
              <a:rPr lang="el-GR" sz="2400" dirty="0"/>
              <a:t>η σταδιακή ένταξη του μαθητή </a:t>
            </a:r>
            <a:r>
              <a:rPr lang="el-GR" sz="2400" b="1" dirty="0"/>
              <a:t>μια φορά την εβδομάδα </a:t>
            </a:r>
            <a:r>
              <a:rPr lang="el-GR" sz="2400" dirty="0" smtClean="0"/>
              <a:t>(κάθε Παρασκευή) στο </a:t>
            </a:r>
            <a:r>
              <a:rPr lang="el-GR" sz="2400" dirty="0"/>
              <a:t>γενικό σχολείο με συνοδεία ειδικού προσωπικού, μέχρι το τέλος της σχολικής χρονιάς. </a:t>
            </a:r>
          </a:p>
          <a:p>
            <a:pPr marL="0" indent="0">
              <a:buNone/>
            </a:pPr>
            <a:r>
              <a:rPr lang="el-GR" sz="2400" dirty="0" smtClean="0"/>
              <a:t> </a:t>
            </a:r>
            <a:endParaRPr lang="el-GR" sz="2400" dirty="0"/>
          </a:p>
          <a:p>
            <a:pPr marL="0" indent="0">
              <a:buNone/>
            </a:pPr>
            <a:endParaRPr lang="el-GR" sz="2400" dirty="0" smtClean="0"/>
          </a:p>
          <a:p>
            <a:pPr marL="0" indent="0">
              <a:buNone/>
            </a:pPr>
            <a:r>
              <a:rPr lang="el-GR" sz="2400" dirty="0" smtClean="0"/>
              <a:t>Έγινε </a:t>
            </a:r>
            <a:r>
              <a:rPr lang="el-GR" sz="2400" b="1" dirty="0"/>
              <a:t>αμέσως αποδεκτός </a:t>
            </a:r>
            <a:r>
              <a:rPr lang="el-GR" sz="2400" dirty="0"/>
              <a:t>από τη σχολική κοινότητα του γενικού σχολείου</a:t>
            </a:r>
            <a:r>
              <a:rPr lang="el-GR" sz="2400" dirty="0" smtClean="0"/>
              <a:t>.</a:t>
            </a:r>
          </a:p>
          <a:p>
            <a:pPr marL="0" indent="0">
              <a:buNone/>
            </a:pPr>
            <a:r>
              <a:rPr lang="el-GR" sz="2400" dirty="0" smtClean="0"/>
              <a:t>Χρειάστηκε περισσότερη καθοδήγηση στον </a:t>
            </a:r>
            <a:r>
              <a:rPr lang="el-GR" sz="2400" b="1" dirty="0" smtClean="0"/>
              <a:t>επικοινωνιακό</a:t>
            </a:r>
            <a:r>
              <a:rPr lang="el-GR" sz="2400" dirty="0" smtClean="0"/>
              <a:t> τομέα, στα διαλείμματα και στην αλληλεπίδραση με τους άλλους μαθητές (κοινωνικές δεξιότητες).</a:t>
            </a:r>
            <a:endParaRPr lang="el-GR" sz="2400" dirty="0"/>
          </a:p>
        </p:txBody>
      </p:sp>
    </p:spTree>
    <p:extLst>
      <p:ext uri="{BB962C8B-B14F-4D97-AF65-F5344CB8AC3E}">
        <p14:creationId xmlns:p14="http://schemas.microsoft.com/office/powerpoint/2010/main" val="207347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183880" cy="6093296"/>
          </a:xfrm>
        </p:spPr>
        <p:txBody>
          <a:bodyPr>
            <a:normAutofit/>
          </a:bodyPr>
          <a:lstStyle/>
          <a:p>
            <a:pPr>
              <a:buFont typeface="Wingdings" panose="05000000000000000000" pitchFamily="2" charset="2"/>
              <a:buChar char="Ø"/>
            </a:pPr>
            <a:r>
              <a:rPr lang="el-GR" u="sng" dirty="0" smtClean="0"/>
              <a:t>Αξιοσημείωτο</a:t>
            </a:r>
            <a:r>
              <a:rPr lang="el-GR" dirty="0" smtClean="0"/>
              <a:t>: έγιναν πολλές </a:t>
            </a:r>
            <a:r>
              <a:rPr lang="el-GR" b="1" dirty="0" smtClean="0"/>
              <a:t>προσαρμογές</a:t>
            </a:r>
            <a:r>
              <a:rPr lang="el-GR" dirty="0" smtClean="0"/>
              <a:t> του γενικού σχολείου στις ανάγκες του μαθητή με ΔΑΦ: </a:t>
            </a:r>
          </a:p>
          <a:p>
            <a:pPr marL="0" indent="0">
              <a:buNone/>
            </a:pPr>
            <a:endParaRPr lang="el-GR" dirty="0"/>
          </a:p>
          <a:p>
            <a:pPr>
              <a:buFont typeface="Wingdings" panose="05000000000000000000" pitchFamily="2" charset="2"/>
              <a:buChar char="ü"/>
            </a:pPr>
            <a:r>
              <a:rPr lang="el-GR" b="1" dirty="0" smtClean="0"/>
              <a:t>αλλαγή αιθουσών</a:t>
            </a:r>
            <a:endParaRPr lang="el-GR" dirty="0" smtClean="0"/>
          </a:p>
          <a:p>
            <a:pPr>
              <a:buFont typeface="Wingdings" panose="05000000000000000000" pitchFamily="2" charset="2"/>
              <a:buChar char="ü"/>
            </a:pPr>
            <a:endParaRPr lang="el-GR" dirty="0"/>
          </a:p>
          <a:p>
            <a:pPr>
              <a:buFont typeface="Wingdings" panose="05000000000000000000" pitchFamily="2" charset="2"/>
              <a:buChar char="ü"/>
            </a:pPr>
            <a:r>
              <a:rPr lang="el-GR" dirty="0"/>
              <a:t>α</a:t>
            </a:r>
            <a:r>
              <a:rPr lang="el-GR" dirty="0" smtClean="0"/>
              <a:t>λλαγή ημερομηνιών για να είναι </a:t>
            </a:r>
            <a:r>
              <a:rPr lang="el-GR" dirty="0"/>
              <a:t>ο </a:t>
            </a:r>
            <a:r>
              <a:rPr lang="el-GR" dirty="0" smtClean="0"/>
              <a:t>μαθητής σε </a:t>
            </a:r>
            <a:r>
              <a:rPr lang="el-GR" b="1" dirty="0"/>
              <a:t>εκδρομές</a:t>
            </a:r>
            <a:r>
              <a:rPr lang="el-GR" dirty="0"/>
              <a:t> και </a:t>
            </a:r>
            <a:r>
              <a:rPr lang="el-GR" b="1" dirty="0"/>
              <a:t>δράσεις</a:t>
            </a:r>
            <a:r>
              <a:rPr lang="el-GR" dirty="0"/>
              <a:t> του </a:t>
            </a:r>
            <a:r>
              <a:rPr lang="el-GR" dirty="0" smtClean="0"/>
              <a:t>γενικού σχολείου</a:t>
            </a:r>
          </a:p>
          <a:p>
            <a:pPr>
              <a:buFont typeface="Wingdings" panose="05000000000000000000" pitchFamily="2" charset="2"/>
              <a:buChar char="ü"/>
            </a:pPr>
            <a:endParaRPr lang="el-GR" dirty="0"/>
          </a:p>
          <a:p>
            <a:pPr>
              <a:buFont typeface="Wingdings" panose="05000000000000000000" pitchFamily="2" charset="2"/>
              <a:buChar char="ü"/>
            </a:pPr>
            <a:r>
              <a:rPr lang="el-GR" b="1" dirty="0" smtClean="0"/>
              <a:t>ρόλος </a:t>
            </a:r>
            <a:r>
              <a:rPr lang="el-GR" b="1" dirty="0"/>
              <a:t>στο θεατρικό της γιορτής </a:t>
            </a:r>
            <a:r>
              <a:rPr lang="el-GR" b="1" dirty="0" smtClean="0"/>
              <a:t>λήξης</a:t>
            </a:r>
            <a:endParaRPr lang="el-GR" dirty="0"/>
          </a:p>
        </p:txBody>
      </p:sp>
    </p:spTree>
    <p:extLst>
      <p:ext uri="{BB962C8B-B14F-4D97-AF65-F5344CB8AC3E}">
        <p14:creationId xmlns:p14="http://schemas.microsoft.com/office/powerpoint/2010/main" val="392775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525963"/>
          </a:xfrm>
        </p:spPr>
        <p:txBody>
          <a:bodyPr>
            <a:normAutofit/>
          </a:bodyPr>
          <a:lstStyle/>
          <a:p>
            <a:r>
              <a:rPr lang="el-GR" dirty="0"/>
              <a:t>Τα αποτελέσματα αυτού του προγράμματος συνεκπαίδευσης φάνηκαν </a:t>
            </a:r>
            <a:r>
              <a:rPr lang="el-GR" b="1" dirty="0"/>
              <a:t>μέσα στα επόμενα δύο σχολικά έτη που ακολούθησαν, </a:t>
            </a:r>
            <a:r>
              <a:rPr lang="el-GR" dirty="0"/>
              <a:t>καθώς έγινε η </a:t>
            </a:r>
            <a:r>
              <a:rPr lang="el-GR" u="sng" dirty="0"/>
              <a:t>ολική ένταξη </a:t>
            </a:r>
            <a:r>
              <a:rPr lang="el-GR" dirty="0"/>
              <a:t>του μαθητή </a:t>
            </a:r>
            <a:r>
              <a:rPr lang="el-GR" dirty="0" smtClean="0"/>
              <a:t>με ΔΑΦ στο </a:t>
            </a:r>
            <a:r>
              <a:rPr lang="el-GR" dirty="0"/>
              <a:t>γενικό σχολείο με </a:t>
            </a:r>
            <a:r>
              <a:rPr lang="el-GR" dirty="0" smtClean="0"/>
              <a:t>απαραίτητη προϋπόθεση την </a:t>
            </a:r>
            <a:r>
              <a:rPr lang="el-GR" b="1" dirty="0" smtClean="0"/>
              <a:t>παράλληλη στήριξή του</a:t>
            </a:r>
            <a:r>
              <a:rPr lang="el-GR" dirty="0" smtClean="0"/>
              <a:t>. </a:t>
            </a:r>
          </a:p>
          <a:p>
            <a:endParaRPr lang="el-GR" dirty="0"/>
          </a:p>
          <a:p>
            <a:endParaRPr lang="el-GR" dirty="0"/>
          </a:p>
        </p:txBody>
      </p:sp>
      <p:sp>
        <p:nvSpPr>
          <p:cNvPr id="3" name="Title 2"/>
          <p:cNvSpPr>
            <a:spLocks noGrp="1"/>
          </p:cNvSpPr>
          <p:nvPr>
            <p:ph type="title"/>
          </p:nvPr>
        </p:nvSpPr>
        <p:spPr>
          <a:xfrm>
            <a:off x="395536" y="332656"/>
            <a:ext cx="8229600" cy="1143000"/>
          </a:xfrm>
        </p:spPr>
        <p:txBody>
          <a:bodyPr/>
          <a:lstStyle/>
          <a:p>
            <a:pPr algn="ctr"/>
            <a:r>
              <a:rPr lang="el-GR" dirty="0" smtClean="0"/>
              <a:t>Αποτελέσματα</a:t>
            </a:r>
            <a:endParaRPr lang="el-GR" dirty="0"/>
          </a:p>
        </p:txBody>
      </p:sp>
    </p:spTree>
    <p:extLst>
      <p:ext uri="{BB962C8B-B14F-4D97-AF65-F5344CB8AC3E}">
        <p14:creationId xmlns:p14="http://schemas.microsoft.com/office/powerpoint/2010/main" val="35160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a:t>Ο μαθητής από εκεί που στην αρχή ήταν ελάχιστα ανεκτικός σε αλλαγές, με έντονα συναισθηματικά ξεσπάσματα, με δυσκολίες στον προφορικό λόγο, έντονη αυτοαπορρόφηση και διάσπαση προσοχής, σταδιακά έγινε πολύ πιο </a:t>
            </a:r>
            <a:r>
              <a:rPr lang="el-GR" b="1" dirty="0"/>
              <a:t>πρόθυμος, συνεργατικός, προσαρμοστικός και ευέλικτος </a:t>
            </a:r>
            <a:r>
              <a:rPr lang="el-GR" dirty="0"/>
              <a:t>στην νέα του σχολική πραγματικότητα. </a:t>
            </a:r>
          </a:p>
          <a:p>
            <a:endParaRPr lang="el-GR" dirty="0"/>
          </a:p>
        </p:txBody>
      </p:sp>
      <p:sp>
        <p:nvSpPr>
          <p:cNvPr id="5" name="Title 2"/>
          <p:cNvSpPr>
            <a:spLocks noGrp="1"/>
          </p:cNvSpPr>
          <p:nvPr>
            <p:ph type="title"/>
          </p:nvPr>
        </p:nvSpPr>
        <p:spPr>
          <a:xfrm>
            <a:off x="395536" y="332656"/>
            <a:ext cx="8229600" cy="1143000"/>
          </a:xfrm>
        </p:spPr>
        <p:txBody>
          <a:bodyPr>
            <a:normAutofit fontScale="90000"/>
          </a:bodyPr>
          <a:lstStyle/>
          <a:p>
            <a:pPr algn="ctr"/>
            <a:r>
              <a:rPr lang="el-GR" dirty="0" smtClean="0"/>
              <a:t>Αλλαγή στο προφίλ του μαθητή</a:t>
            </a:r>
            <a:endParaRPr lang="el-GR" dirty="0"/>
          </a:p>
        </p:txBody>
      </p:sp>
    </p:spTree>
    <p:extLst>
      <p:ext uri="{BB962C8B-B14F-4D97-AF65-F5344CB8AC3E}">
        <p14:creationId xmlns:p14="http://schemas.microsoft.com/office/powerpoint/2010/main" val="227731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183880" cy="4536504"/>
          </a:xfrm>
        </p:spPr>
        <p:txBody>
          <a:bodyPr>
            <a:noAutofit/>
          </a:bodyPr>
          <a:lstStyle/>
          <a:p>
            <a:pPr marL="109728" indent="0">
              <a:buNone/>
            </a:pPr>
            <a:r>
              <a:rPr lang="el-GR" sz="2400" dirty="0" smtClean="0"/>
              <a:t>Τα προγράμματα συνεκπαίδευσης είναι πραγματικά </a:t>
            </a:r>
            <a:r>
              <a:rPr lang="el-GR" sz="2400" b="1" dirty="0" smtClean="0"/>
              <a:t>βοηθητικά εργαλεία</a:t>
            </a:r>
            <a:r>
              <a:rPr lang="el-GR" sz="2400" dirty="0" smtClean="0"/>
              <a:t>, αρκεί να υπάρχουν οι εξής σημαντικές </a:t>
            </a:r>
            <a:r>
              <a:rPr lang="el-GR" sz="2400" u="sng" dirty="0" smtClean="0"/>
              <a:t>προϋποθέσεις</a:t>
            </a:r>
            <a:r>
              <a:rPr lang="el-GR" sz="2400" dirty="0" smtClean="0"/>
              <a:t>:</a:t>
            </a:r>
          </a:p>
          <a:p>
            <a:pPr marL="109728" indent="0">
              <a:buNone/>
            </a:pPr>
            <a:endParaRPr lang="el-GR" sz="2400" dirty="0" smtClean="0"/>
          </a:p>
          <a:p>
            <a:r>
              <a:rPr lang="el-GR" sz="2400" dirty="0" smtClean="0"/>
              <a:t>ξεκάθαροι </a:t>
            </a:r>
            <a:r>
              <a:rPr lang="el-GR" sz="2400" dirty="0"/>
              <a:t>στόχοι, </a:t>
            </a:r>
            <a:endParaRPr lang="el-GR" sz="2400" dirty="0" smtClean="0"/>
          </a:p>
          <a:p>
            <a:r>
              <a:rPr lang="el-GR" sz="2400" dirty="0" smtClean="0"/>
              <a:t>συμβολή </a:t>
            </a:r>
            <a:r>
              <a:rPr lang="el-GR" sz="2400" dirty="0"/>
              <a:t>της παράλληλης στήριξης, </a:t>
            </a:r>
            <a:endParaRPr lang="el-GR" sz="2400" dirty="0" smtClean="0"/>
          </a:p>
          <a:p>
            <a:r>
              <a:rPr lang="el-GR" sz="2400" dirty="0" smtClean="0"/>
              <a:t>σωστή </a:t>
            </a:r>
            <a:r>
              <a:rPr lang="el-GR" sz="2400" dirty="0"/>
              <a:t>προετοιμασία και οργάνωση των απαιτούμενων βημάτων, </a:t>
            </a:r>
            <a:endParaRPr lang="el-GR" sz="2400" dirty="0" smtClean="0"/>
          </a:p>
          <a:p>
            <a:r>
              <a:rPr lang="el-GR" sz="2400" dirty="0" smtClean="0"/>
              <a:t>συνεργασία </a:t>
            </a:r>
            <a:r>
              <a:rPr lang="el-GR" sz="2400" dirty="0"/>
              <a:t>όλων των </a:t>
            </a:r>
            <a:r>
              <a:rPr lang="el-GR" sz="2400" dirty="0" smtClean="0"/>
              <a:t>εμπλεκομένων με όλους τους δυνατούς τρόπους (δια ζώσης ή εξ αποστάσεως) </a:t>
            </a:r>
            <a:endParaRPr lang="el-GR" sz="2400" dirty="0" smtClean="0"/>
          </a:p>
          <a:p>
            <a:pPr marL="0" indent="0">
              <a:buNone/>
            </a:pPr>
            <a:endParaRPr lang="el-GR" sz="2300" dirty="0" smtClean="0"/>
          </a:p>
        </p:txBody>
      </p:sp>
      <p:sp>
        <p:nvSpPr>
          <p:cNvPr id="2" name="Title 1"/>
          <p:cNvSpPr>
            <a:spLocks noGrp="1"/>
          </p:cNvSpPr>
          <p:nvPr>
            <p:ph type="title"/>
          </p:nvPr>
        </p:nvSpPr>
        <p:spPr>
          <a:xfrm>
            <a:off x="323528" y="260648"/>
            <a:ext cx="8183880" cy="1051560"/>
          </a:xfrm>
        </p:spPr>
        <p:txBody>
          <a:bodyPr/>
          <a:lstStyle/>
          <a:p>
            <a:pPr algn="ctr"/>
            <a:r>
              <a:rPr lang="el-GR" dirty="0" smtClean="0"/>
              <a:t>Συμπεράσματα</a:t>
            </a:r>
            <a:endParaRPr lang="el-GR" dirty="0"/>
          </a:p>
        </p:txBody>
      </p:sp>
    </p:spTree>
    <p:extLst>
      <p:ext uri="{BB962C8B-B14F-4D97-AF65-F5344CB8AC3E}">
        <p14:creationId xmlns:p14="http://schemas.microsoft.com/office/powerpoint/2010/main" val="180091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8"/>
            <a:ext cx="7272808" cy="4752528"/>
          </a:xfrm>
        </p:spPr>
        <p:txBody>
          <a:bodyPr>
            <a:normAutofit fontScale="92500" lnSpcReduction="10000"/>
          </a:bodyPr>
          <a:lstStyle/>
          <a:p>
            <a:pPr>
              <a:buFont typeface="Wingdings" panose="05000000000000000000" pitchFamily="2" charset="2"/>
              <a:buChar char="Ø"/>
            </a:pPr>
            <a:r>
              <a:rPr lang="el-GR" b="1" dirty="0" smtClean="0"/>
              <a:t>Σκοπός: </a:t>
            </a:r>
            <a:r>
              <a:rPr lang="el-GR" dirty="0" smtClean="0"/>
              <a:t>η παρουσίαση </a:t>
            </a:r>
            <a:r>
              <a:rPr lang="el-GR" dirty="0"/>
              <a:t>ενός προγράμματος συνεκπαίδευσης που υλοποιήθηκε ανάμεσα σε δύο σχολικές μονάδες της </a:t>
            </a:r>
            <a:r>
              <a:rPr lang="el-GR" dirty="0" smtClean="0"/>
              <a:t>Ζακύνθου</a:t>
            </a:r>
          </a:p>
          <a:p>
            <a:pPr>
              <a:buFont typeface="Wingdings" panose="05000000000000000000" pitchFamily="2" charset="2"/>
              <a:buChar char="Ø"/>
            </a:pPr>
            <a:endParaRPr lang="el-GR" b="1" dirty="0" smtClean="0"/>
          </a:p>
          <a:p>
            <a:pPr>
              <a:buFont typeface="Wingdings" panose="05000000000000000000" pitchFamily="2" charset="2"/>
              <a:buChar char="Ø"/>
            </a:pPr>
            <a:r>
              <a:rPr lang="el-GR" b="1" dirty="0" smtClean="0"/>
              <a:t>Στόχοι</a:t>
            </a:r>
            <a:r>
              <a:rPr lang="el-GR" dirty="0" smtClean="0"/>
              <a:t>: α) η </a:t>
            </a:r>
            <a:r>
              <a:rPr lang="el-GR" dirty="0"/>
              <a:t>ανάδειξη της συνεργασίας και της σύμπραξης των δύο </a:t>
            </a:r>
            <a:r>
              <a:rPr lang="el-GR" dirty="0" smtClean="0"/>
              <a:t>σχολείων και β) η επεξήγηση των διαδικασιών που χρειάστηκαν για την </a:t>
            </a:r>
            <a:r>
              <a:rPr lang="el-GR" dirty="0"/>
              <a:t>ομαλή ένταξη </a:t>
            </a:r>
            <a:r>
              <a:rPr lang="el-GR" dirty="0" smtClean="0"/>
              <a:t>ενός μαθητή από </a:t>
            </a:r>
            <a:r>
              <a:rPr lang="el-GR" dirty="0"/>
              <a:t>το ειδικό στο γενικό σχολείο, μέσω της συνεργατικής εκπαιδευτικής </a:t>
            </a:r>
            <a:r>
              <a:rPr lang="el-GR" dirty="0" smtClean="0"/>
              <a:t>διαδικασίας</a:t>
            </a:r>
            <a:endParaRPr lang="el-GR" dirty="0"/>
          </a:p>
          <a:p>
            <a:pPr>
              <a:buFont typeface="Wingdings" panose="05000000000000000000" pitchFamily="2" charset="2"/>
              <a:buChar char="Ø"/>
            </a:pPr>
            <a:endParaRPr lang="el-GR" b="1" dirty="0"/>
          </a:p>
        </p:txBody>
      </p:sp>
      <p:sp>
        <p:nvSpPr>
          <p:cNvPr id="2" name="Title 1"/>
          <p:cNvSpPr>
            <a:spLocks noGrp="1"/>
          </p:cNvSpPr>
          <p:nvPr>
            <p:ph type="title"/>
          </p:nvPr>
        </p:nvSpPr>
        <p:spPr>
          <a:xfrm>
            <a:off x="467544" y="476672"/>
            <a:ext cx="8183880" cy="1051560"/>
          </a:xfrm>
        </p:spPr>
        <p:txBody>
          <a:bodyPr>
            <a:noAutofit/>
          </a:bodyPr>
          <a:lstStyle/>
          <a:p>
            <a:pPr algn="ctr"/>
            <a:r>
              <a:rPr lang="el-GR" sz="3200" dirty="0" smtClean="0"/>
              <a:t>Σκοπός και επιμέρους στόχοι της παρουσίασης</a:t>
            </a:r>
            <a:endParaRPr lang="el-GR" sz="3200" dirty="0"/>
          </a:p>
        </p:txBody>
      </p:sp>
    </p:spTree>
    <p:extLst>
      <p:ext uri="{BB962C8B-B14F-4D97-AF65-F5344CB8AC3E}">
        <p14:creationId xmlns:p14="http://schemas.microsoft.com/office/powerpoint/2010/main" val="941132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229600" cy="3312368"/>
          </a:xfrm>
        </p:spPr>
        <p:txBody>
          <a:bodyPr/>
          <a:lstStyle/>
          <a:p>
            <a:r>
              <a:rPr lang="el-GR" sz="2800" dirty="0"/>
              <a:t>συχνή αξιολόγηση της πορείας του προγράμματος</a:t>
            </a:r>
          </a:p>
          <a:p>
            <a:r>
              <a:rPr lang="el-GR" sz="2800" dirty="0"/>
              <a:t>δημιουργία ενός ευέλικτου προγράμματος προσαρμοσμενου στις ανάγκες του μαθητή με ΔΑΦ, σε συσχέτιση πάντα με τις ανάγκες και των υπολοίπων μαθητών του γενικού σχολείου. </a:t>
            </a:r>
          </a:p>
          <a:p>
            <a:endParaRPr lang="el-GR" dirty="0"/>
          </a:p>
        </p:txBody>
      </p:sp>
      <p:sp>
        <p:nvSpPr>
          <p:cNvPr id="4" name="Title 1"/>
          <p:cNvSpPr>
            <a:spLocks noGrp="1"/>
          </p:cNvSpPr>
          <p:nvPr>
            <p:ph type="title"/>
          </p:nvPr>
        </p:nvSpPr>
        <p:spPr>
          <a:xfrm>
            <a:off x="323528" y="332656"/>
            <a:ext cx="8183880" cy="1051560"/>
          </a:xfrm>
        </p:spPr>
        <p:txBody>
          <a:bodyPr/>
          <a:lstStyle/>
          <a:p>
            <a:pPr algn="ctr"/>
            <a:r>
              <a:rPr lang="el-GR" dirty="0" smtClean="0"/>
              <a:t>Συμπεράσματα (2)</a:t>
            </a:r>
            <a:endParaRPr lang="el-GR" dirty="0"/>
          </a:p>
        </p:txBody>
      </p:sp>
    </p:spTree>
    <p:extLst>
      <p:ext uri="{BB962C8B-B14F-4D97-AF65-F5344CB8AC3E}">
        <p14:creationId xmlns:p14="http://schemas.microsoft.com/office/powerpoint/2010/main" val="253958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40768"/>
            <a:ext cx="6131024" cy="1885960"/>
          </a:xfrm>
        </p:spPr>
        <p:txBody>
          <a:bodyPr>
            <a:normAutofit fontScale="90000"/>
          </a:bodyPr>
          <a:lstStyle/>
          <a:p>
            <a:pPr algn="ctr"/>
            <a:r>
              <a:rPr lang="el-GR" dirty="0" smtClean="0"/>
              <a:t>Ευχαριστούμε πολύ για την προσοχή σας!!!</a:t>
            </a:r>
            <a:endParaRPr lang="el-GR" dirty="0"/>
          </a:p>
        </p:txBody>
      </p:sp>
      <p:sp>
        <p:nvSpPr>
          <p:cNvPr id="3" name="TextBox 2"/>
          <p:cNvSpPr txBox="1"/>
          <p:nvPr/>
        </p:nvSpPr>
        <p:spPr>
          <a:xfrm>
            <a:off x="1403648" y="3632448"/>
            <a:ext cx="6120680" cy="1477328"/>
          </a:xfrm>
          <a:prstGeom prst="rect">
            <a:avLst/>
          </a:prstGeom>
          <a:noFill/>
        </p:spPr>
        <p:txBody>
          <a:bodyPr wrap="square" rtlCol="0">
            <a:spAutoFit/>
          </a:bodyPr>
          <a:lstStyle/>
          <a:p>
            <a:pPr algn="ctr"/>
            <a:r>
              <a:rPr lang="el-GR" dirty="0" smtClean="0"/>
              <a:t>Άννα Κόκκαλη </a:t>
            </a:r>
          </a:p>
          <a:p>
            <a:pPr algn="ctr"/>
            <a:r>
              <a:rPr lang="en-US" dirty="0">
                <a:hlinkClick r:id="rId2"/>
              </a:rPr>
              <a:t>a</a:t>
            </a:r>
            <a:r>
              <a:rPr lang="en-US" dirty="0" smtClean="0">
                <a:hlinkClick r:id="rId2"/>
              </a:rPr>
              <a:t>nna.kokkali@yahoo.gr</a:t>
            </a:r>
            <a:endParaRPr lang="en-US" dirty="0" smtClean="0"/>
          </a:p>
          <a:p>
            <a:pPr algn="ctr"/>
            <a:r>
              <a:rPr lang="el-GR" dirty="0" smtClean="0"/>
              <a:t>Αναστασία Φερφυρή</a:t>
            </a:r>
          </a:p>
          <a:p>
            <a:pPr algn="ctr"/>
            <a:r>
              <a:rPr lang="en-US" dirty="0" smtClean="0">
                <a:hlinkClick r:id="rId3"/>
              </a:rPr>
              <a:t>anferfir@hotmail.com</a:t>
            </a:r>
            <a:endParaRPr lang="en-US" dirty="0" smtClean="0"/>
          </a:p>
          <a:p>
            <a:pPr algn="ctr"/>
            <a:endParaRPr lang="el-GR" dirty="0"/>
          </a:p>
        </p:txBody>
      </p:sp>
    </p:spTree>
    <p:extLst>
      <p:ext uri="{BB962C8B-B14F-4D97-AF65-F5344CB8AC3E}">
        <p14:creationId xmlns:p14="http://schemas.microsoft.com/office/powerpoint/2010/main" val="288657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183880" cy="3888432"/>
          </a:xfrm>
        </p:spPr>
        <p:txBody>
          <a:bodyPr>
            <a:normAutofit/>
          </a:bodyPr>
          <a:lstStyle/>
          <a:p>
            <a:r>
              <a:rPr lang="el-GR" dirty="0" smtClean="0"/>
              <a:t>Αλλαγή φιλοσοφίας της εκπαίδευσης</a:t>
            </a:r>
          </a:p>
          <a:p>
            <a:endParaRPr lang="el-GR" dirty="0" smtClean="0"/>
          </a:p>
          <a:p>
            <a:endParaRPr lang="el-GR" dirty="0"/>
          </a:p>
          <a:p>
            <a:r>
              <a:rPr lang="el-GR" b="1" dirty="0"/>
              <a:t>Συνεκπαίδευση</a:t>
            </a:r>
            <a:r>
              <a:rPr lang="el-GR" dirty="0"/>
              <a:t> (</a:t>
            </a:r>
            <a:r>
              <a:rPr lang="en-US" dirty="0"/>
              <a:t>inclusion), </a:t>
            </a:r>
            <a:r>
              <a:rPr lang="el-GR" b="1" dirty="0"/>
              <a:t>συμπερίληψη</a:t>
            </a:r>
            <a:r>
              <a:rPr lang="el-GR" dirty="0"/>
              <a:t>, </a:t>
            </a:r>
            <a:r>
              <a:rPr lang="el-GR" b="1" dirty="0"/>
              <a:t>ενσωμάτωση</a:t>
            </a:r>
            <a:r>
              <a:rPr lang="el-GR" dirty="0"/>
              <a:t>, </a:t>
            </a:r>
            <a:r>
              <a:rPr lang="el-GR" b="1" dirty="0"/>
              <a:t>εκπαιδευτική ένταξη: </a:t>
            </a:r>
            <a:r>
              <a:rPr lang="el-GR" dirty="0"/>
              <a:t> εκπαιδευτική και κοινωνική ένταξη παιδιών με ειδικές ανάγκες σε μια σχολική κοινότητα (Ρήγα, 1997).</a:t>
            </a:r>
          </a:p>
          <a:p>
            <a:endParaRPr lang="el-GR" dirty="0" smtClean="0"/>
          </a:p>
          <a:p>
            <a:endParaRPr lang="el-GR" dirty="0" smtClean="0"/>
          </a:p>
        </p:txBody>
      </p:sp>
      <p:sp>
        <p:nvSpPr>
          <p:cNvPr id="2" name="Title 1"/>
          <p:cNvSpPr>
            <a:spLocks noGrp="1"/>
          </p:cNvSpPr>
          <p:nvPr>
            <p:ph type="title"/>
          </p:nvPr>
        </p:nvSpPr>
        <p:spPr>
          <a:xfrm>
            <a:off x="395536" y="116632"/>
            <a:ext cx="8183880" cy="1051560"/>
          </a:xfrm>
        </p:spPr>
        <p:txBody>
          <a:bodyPr/>
          <a:lstStyle/>
          <a:p>
            <a:r>
              <a:rPr lang="el-GR" dirty="0" smtClean="0"/>
              <a:t>Η έννοια της συνεκπαίδευσης</a:t>
            </a:r>
            <a:endParaRPr lang="el-GR" dirty="0"/>
          </a:p>
        </p:txBody>
      </p:sp>
    </p:spTree>
    <p:extLst>
      <p:ext uri="{BB962C8B-B14F-4D97-AF65-F5344CB8AC3E}">
        <p14:creationId xmlns:p14="http://schemas.microsoft.com/office/powerpoint/2010/main" val="3498160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183880" cy="5778968"/>
          </a:xfrm>
        </p:spPr>
        <p:txBody>
          <a:bodyPr>
            <a:normAutofit/>
          </a:bodyPr>
          <a:lstStyle/>
          <a:p>
            <a:endParaRPr lang="el-GR" dirty="0" smtClean="0"/>
          </a:p>
          <a:p>
            <a:r>
              <a:rPr lang="el-GR" dirty="0" smtClean="0"/>
              <a:t>Δημιουργία ενός σχολείου όπου όλα τα παιδιά με και χωρίς ιδιαιτερότητες έχουν την δυνατότητα να παρακολουθήσουν το αναλυτικό πρόγραμμα της γενικής τάξης, λαμβάνοντας υπόψη τις εκάστοτε ανάγκες τους, με την προσφορά κατάλληλων υπηρεσιών υποστήριξης (Γεωργιάδη κ.α., 2008). </a:t>
            </a:r>
            <a:endParaRPr lang="el-GR" dirty="0"/>
          </a:p>
        </p:txBody>
      </p:sp>
    </p:spTree>
    <p:extLst>
      <p:ext uri="{BB962C8B-B14F-4D97-AF65-F5344CB8AC3E}">
        <p14:creationId xmlns:p14="http://schemas.microsoft.com/office/powerpoint/2010/main" val="254482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424936" cy="4032448"/>
          </a:xfrm>
        </p:spPr>
        <p:txBody>
          <a:bodyPr>
            <a:normAutofit fontScale="92500"/>
          </a:bodyPr>
          <a:lstStyle/>
          <a:p>
            <a:r>
              <a:rPr lang="el-GR" sz="2900" b="1" dirty="0" smtClean="0"/>
              <a:t>Δημοτικό Σχολείο Ορεινής Ζώνης Ζακύνθου</a:t>
            </a:r>
          </a:p>
          <a:p>
            <a:r>
              <a:rPr lang="el-GR" sz="2900" b="1" dirty="0" smtClean="0"/>
              <a:t>Ειδικό Δημοτικό Σχολείο Ζακύνθου</a:t>
            </a:r>
          </a:p>
          <a:p>
            <a:pPr marL="0" indent="0">
              <a:buNone/>
            </a:pPr>
            <a:endParaRPr lang="el-GR" dirty="0"/>
          </a:p>
          <a:p>
            <a:pPr marL="0" indent="0" algn="just">
              <a:buNone/>
            </a:pPr>
            <a:r>
              <a:rPr lang="el-GR" b="1" dirty="0" smtClean="0"/>
              <a:t>Αφορμή</a:t>
            </a:r>
            <a:r>
              <a:rPr lang="el-GR" dirty="0" smtClean="0"/>
              <a:t> για τη συνεργασία ήταν ένας </a:t>
            </a:r>
            <a:r>
              <a:rPr lang="el-GR" b="1" dirty="0" smtClean="0"/>
              <a:t>μαθητής με Διαταραχή Αυτιστικού Φάσματος (ΔΑΦ) - Αυτισμό. </a:t>
            </a:r>
          </a:p>
          <a:p>
            <a:pPr marL="0" indent="0" algn="just">
              <a:buNone/>
            </a:pPr>
            <a:r>
              <a:rPr lang="el-GR" dirty="0" smtClean="0"/>
              <a:t>Φοιτούσε 3 χρόνια στο Ειδικό Δημοτικό Σχολείο και σταδιακά κρίθηκε ότι ήταν σε θέση ένταξης σε γενικό σχολείο. </a:t>
            </a:r>
          </a:p>
          <a:p>
            <a:pPr>
              <a:buFontTx/>
              <a:buChar char="-"/>
            </a:pPr>
            <a:endParaRPr lang="el-GR" dirty="0"/>
          </a:p>
        </p:txBody>
      </p:sp>
      <p:sp>
        <p:nvSpPr>
          <p:cNvPr id="2" name="Title 1"/>
          <p:cNvSpPr>
            <a:spLocks noGrp="1"/>
          </p:cNvSpPr>
          <p:nvPr>
            <p:ph type="title"/>
          </p:nvPr>
        </p:nvSpPr>
        <p:spPr>
          <a:xfrm>
            <a:off x="467544" y="332656"/>
            <a:ext cx="8183880" cy="1440160"/>
          </a:xfrm>
        </p:spPr>
        <p:txBody>
          <a:bodyPr>
            <a:normAutofit/>
          </a:bodyPr>
          <a:lstStyle/>
          <a:p>
            <a:pPr algn="ctr"/>
            <a:r>
              <a:rPr lang="el-GR" sz="2800" dirty="0"/>
              <a:t>Η αφορμή για συνεκπαίδευση μεταξύ δύο Δημοτικών Σχολείων στη Ζάκυνθο</a:t>
            </a:r>
            <a:br>
              <a:rPr lang="el-GR" sz="2800" dirty="0"/>
            </a:br>
            <a:endParaRPr lang="el-GR" sz="2800" dirty="0"/>
          </a:p>
        </p:txBody>
      </p:sp>
    </p:spTree>
    <p:extLst>
      <p:ext uri="{BB962C8B-B14F-4D97-AF65-F5344CB8AC3E}">
        <p14:creationId xmlns:p14="http://schemas.microsoft.com/office/powerpoint/2010/main" val="784475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183880" cy="954432"/>
          </a:xfrm>
        </p:spPr>
        <p:txBody>
          <a:bodyPr/>
          <a:lstStyle/>
          <a:p>
            <a:pPr algn="ctr"/>
            <a:r>
              <a:rPr lang="el-GR" dirty="0" smtClean="0"/>
              <a:t>Πώς έγινε η συνεκπαίδευση; </a:t>
            </a:r>
            <a:endParaRPr lang="el-GR" dirty="0"/>
          </a:p>
        </p:txBody>
      </p:sp>
      <p:sp>
        <p:nvSpPr>
          <p:cNvPr id="2" name="Title 1"/>
          <p:cNvSpPr>
            <a:spLocks noGrp="1"/>
          </p:cNvSpPr>
          <p:nvPr>
            <p:ph type="title"/>
          </p:nvPr>
        </p:nvSpPr>
        <p:spPr>
          <a:xfrm>
            <a:off x="722040" y="1772816"/>
            <a:ext cx="8183880" cy="1051560"/>
          </a:xfrm>
        </p:spPr>
        <p:txBody>
          <a:bodyPr/>
          <a:lstStyle/>
          <a:p>
            <a:r>
              <a:rPr lang="el-GR" dirty="0" smtClean="0"/>
              <a:t>ΣΥΝΕΡΓΑΣΙΑ ΕΚΠΑΙΔΕΥΤΙΚΩΝ</a:t>
            </a:r>
            <a:endParaRPr lang="el-GR" dirty="0"/>
          </a:p>
        </p:txBody>
      </p:sp>
      <p:sp>
        <p:nvSpPr>
          <p:cNvPr id="4" name="TextBox 3"/>
          <p:cNvSpPr txBox="1"/>
          <p:nvPr/>
        </p:nvSpPr>
        <p:spPr>
          <a:xfrm>
            <a:off x="716213" y="2996952"/>
            <a:ext cx="7776864" cy="2677656"/>
          </a:xfrm>
          <a:prstGeom prst="rect">
            <a:avLst/>
          </a:prstGeom>
          <a:noFill/>
        </p:spPr>
        <p:txBody>
          <a:bodyPr wrap="square" rtlCol="0">
            <a:spAutoFit/>
          </a:bodyPr>
          <a:lstStyle/>
          <a:p>
            <a:pPr algn="ctr"/>
            <a:r>
              <a:rPr lang="el-GR" sz="2400" dirty="0"/>
              <a:t>-</a:t>
            </a:r>
            <a:r>
              <a:rPr lang="el-GR" sz="2400" dirty="0" smtClean="0"/>
              <a:t>Συνεργασία εκπαιδευτικών και από τα δύο σχολεία</a:t>
            </a:r>
          </a:p>
          <a:p>
            <a:pPr algn="ctr"/>
            <a:r>
              <a:rPr lang="el-GR" sz="2400" dirty="0" smtClean="0"/>
              <a:t>-Συνεργασία με ειδικό προσωπικό, ψυχολόγο, κοινωνικό </a:t>
            </a:r>
            <a:r>
              <a:rPr lang="el-GR" sz="2400" dirty="0" smtClean="0"/>
              <a:t>λειτουργό</a:t>
            </a:r>
          </a:p>
          <a:p>
            <a:pPr algn="ctr"/>
            <a:r>
              <a:rPr lang="el-GR" sz="2400" dirty="0" smtClean="0"/>
              <a:t>-Συνεργασία συνδυαστικά με χρήση εξ αποστάσεως μεθοδολογίας ως προς την προετοιμασία του προγράμματος</a:t>
            </a:r>
            <a:endParaRPr lang="el-GR" sz="2400" dirty="0"/>
          </a:p>
        </p:txBody>
      </p:sp>
    </p:spTree>
    <p:extLst>
      <p:ext uri="{BB962C8B-B14F-4D97-AF65-F5344CB8AC3E}">
        <p14:creationId xmlns:p14="http://schemas.microsoft.com/office/powerpoint/2010/main" val="361163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183880" cy="5850976"/>
          </a:xfrm>
        </p:spPr>
        <p:txBody>
          <a:bodyPr>
            <a:normAutofit/>
          </a:bodyPr>
          <a:lstStyle/>
          <a:p>
            <a:pPr marL="0" indent="0">
              <a:buNone/>
            </a:pPr>
            <a:endParaRPr lang="el-GR" sz="2400" dirty="0" smtClean="0"/>
          </a:p>
          <a:p>
            <a:pPr marL="0" indent="0">
              <a:buNone/>
            </a:pPr>
            <a:r>
              <a:rPr lang="el-GR" sz="2400" dirty="0" smtClean="0"/>
              <a:t>Το πρόγραμμα ένταξης και συνεκπαίδευσης διεξήχθη σε </a:t>
            </a:r>
            <a:r>
              <a:rPr lang="el-GR" sz="2400" b="1" dirty="0" smtClean="0"/>
              <a:t>τρεις φάσεις</a:t>
            </a:r>
            <a:r>
              <a:rPr lang="el-GR" sz="2400" dirty="0" smtClean="0"/>
              <a:t>. </a:t>
            </a:r>
          </a:p>
          <a:p>
            <a:pPr marL="0" indent="0">
              <a:buNone/>
            </a:pPr>
            <a:endParaRPr lang="el-GR" sz="2400" dirty="0"/>
          </a:p>
          <a:p>
            <a:pPr marL="0" indent="0">
              <a:buNone/>
            </a:pPr>
            <a:r>
              <a:rPr lang="el-GR" sz="2400" dirty="0"/>
              <a:t>1. Στην </a:t>
            </a:r>
            <a:r>
              <a:rPr lang="el-GR" sz="2400" b="1" dirty="0"/>
              <a:t>πρώτη φάση: </a:t>
            </a:r>
            <a:r>
              <a:rPr lang="el-GR" sz="2400" dirty="0"/>
              <a:t>ενημέρωση, προετοιμασία και ευαισθητοποίηση της εκπαιδευτικής κοινότητας που θα εντασσόταν ο μαθητής (μαθητών και </a:t>
            </a:r>
            <a:r>
              <a:rPr lang="el-GR" sz="2400" dirty="0" smtClean="0"/>
              <a:t>εκπαιδευτικών), </a:t>
            </a:r>
            <a:r>
              <a:rPr lang="el-GR" sz="2400" dirty="0"/>
              <a:t>μέσα </a:t>
            </a:r>
            <a:r>
              <a:rPr lang="el-GR" sz="2400" dirty="0" smtClean="0"/>
              <a:t>από:</a:t>
            </a:r>
          </a:p>
          <a:p>
            <a:pPr marL="0" indent="0">
              <a:buNone/>
            </a:pPr>
            <a:r>
              <a:rPr lang="el-GR" sz="2400" b="1" dirty="0" smtClean="0"/>
              <a:t>βιωματικές </a:t>
            </a:r>
            <a:r>
              <a:rPr lang="el-GR" sz="2400" b="1" dirty="0"/>
              <a:t>δραστηριότητες, </a:t>
            </a:r>
            <a:endParaRPr lang="el-GR" sz="2400" b="1" dirty="0" smtClean="0"/>
          </a:p>
          <a:p>
            <a:pPr marL="0" indent="0">
              <a:buNone/>
            </a:pPr>
            <a:r>
              <a:rPr lang="el-GR" sz="2400" b="1" dirty="0" smtClean="0"/>
              <a:t>παιχνίδια </a:t>
            </a:r>
            <a:r>
              <a:rPr lang="el-GR" sz="2400" b="1" dirty="0"/>
              <a:t>ρόλων και συζήτηση</a:t>
            </a:r>
            <a:r>
              <a:rPr lang="el-GR" sz="2400" dirty="0" smtClean="0"/>
              <a:t>.</a:t>
            </a:r>
          </a:p>
          <a:p>
            <a:pPr marL="0" indent="0">
              <a:buNone/>
            </a:pPr>
            <a:endParaRPr lang="el-GR" sz="2400" dirty="0" smtClean="0"/>
          </a:p>
          <a:p>
            <a:pPr marL="342900" indent="-342900">
              <a:buFont typeface="Wingdings" panose="05000000000000000000" pitchFamily="2" charset="2"/>
              <a:buChar char="Ø"/>
            </a:pPr>
            <a:r>
              <a:rPr lang="el-GR" sz="2400" dirty="0" smtClean="0"/>
              <a:t>Προετοιμασία εκπαιδευτικών με εξ αποστάσεως ανταλλαγή υλικού και συνεχή επικοινωνία</a:t>
            </a:r>
            <a:endParaRPr lang="el-GR" sz="2400" dirty="0" smtClean="0"/>
          </a:p>
          <a:p>
            <a:endParaRPr lang="el-GR" dirty="0"/>
          </a:p>
        </p:txBody>
      </p:sp>
    </p:spTree>
    <p:extLst>
      <p:ext uri="{BB962C8B-B14F-4D97-AF65-F5344CB8AC3E}">
        <p14:creationId xmlns:p14="http://schemas.microsoft.com/office/powerpoint/2010/main" val="287335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994992"/>
          </a:xfrm>
        </p:spPr>
        <p:txBody>
          <a:bodyPr>
            <a:normAutofit/>
          </a:bodyPr>
          <a:lstStyle/>
          <a:p>
            <a:pPr marL="0" indent="0">
              <a:buNone/>
            </a:pPr>
            <a:r>
              <a:rPr lang="el-GR" sz="2400" dirty="0"/>
              <a:t>Οι βιωματικές δραστηριότητες που χρησιμοποιήθηκαν ήταν:</a:t>
            </a:r>
          </a:p>
          <a:p>
            <a:pPr>
              <a:buFont typeface="Wingdings" panose="05000000000000000000" pitchFamily="2" charset="2"/>
              <a:buChar char="Ø"/>
            </a:pPr>
            <a:r>
              <a:rPr lang="el-GR" sz="2400" dirty="0" smtClean="0"/>
              <a:t>«</a:t>
            </a:r>
            <a:r>
              <a:rPr lang="el-GR" sz="2400" b="1" dirty="0" smtClean="0"/>
              <a:t>Ο λεμονόκοσμος</a:t>
            </a:r>
            <a:r>
              <a:rPr lang="el-GR" sz="2400" dirty="0" smtClean="0"/>
              <a:t>»</a:t>
            </a:r>
          </a:p>
          <a:p>
            <a:pPr>
              <a:buFont typeface="Wingdings" panose="05000000000000000000" pitchFamily="2" charset="2"/>
              <a:buChar char="Ø"/>
            </a:pPr>
            <a:r>
              <a:rPr lang="el-GR" sz="2400" dirty="0"/>
              <a:t>Κινητικές δραστηριότητες </a:t>
            </a:r>
            <a:endParaRPr lang="el-GR" sz="2400" dirty="0" smtClean="0"/>
          </a:p>
          <a:p>
            <a:pPr marL="0" indent="0">
              <a:buNone/>
            </a:pPr>
            <a:r>
              <a:rPr lang="el-GR" sz="2400" dirty="0" smtClean="0"/>
              <a:t>και παιχνίδια</a:t>
            </a:r>
            <a:r>
              <a:rPr lang="el-GR" sz="2400" dirty="0"/>
              <a:t>, όπως τα </a:t>
            </a:r>
            <a:endParaRPr lang="el-GR" sz="2400" dirty="0" smtClean="0"/>
          </a:p>
          <a:p>
            <a:pPr marL="0" indent="0">
              <a:buNone/>
            </a:pPr>
            <a:r>
              <a:rPr lang="el-GR" sz="2400" dirty="0" smtClean="0"/>
              <a:t>«</a:t>
            </a:r>
            <a:r>
              <a:rPr lang="el-GR" sz="2400" b="1" dirty="0"/>
              <a:t>Περπατήματα</a:t>
            </a:r>
            <a:r>
              <a:rPr lang="el-GR" sz="2400" dirty="0"/>
              <a:t>», </a:t>
            </a:r>
            <a:r>
              <a:rPr lang="el-GR" sz="2400" dirty="0" smtClean="0"/>
              <a:t>«</a:t>
            </a:r>
            <a:r>
              <a:rPr lang="el-GR" sz="2400" b="1" dirty="0"/>
              <a:t>Τι μας </a:t>
            </a:r>
            <a:endParaRPr lang="el-GR" sz="2400" b="1" dirty="0" smtClean="0"/>
          </a:p>
          <a:p>
            <a:pPr marL="0" indent="0">
              <a:buNone/>
            </a:pPr>
            <a:r>
              <a:rPr lang="el-GR" sz="2400" b="1" dirty="0" smtClean="0"/>
              <a:t>ενώνει</a:t>
            </a:r>
            <a:r>
              <a:rPr lang="el-GR" sz="2400" b="1" dirty="0"/>
              <a:t>, τι μας χωρίζει</a:t>
            </a:r>
            <a:r>
              <a:rPr lang="el-GR" sz="2400" dirty="0"/>
              <a:t>»</a:t>
            </a:r>
          </a:p>
          <a:p>
            <a:pPr>
              <a:buFont typeface="Wingdings" panose="05000000000000000000" pitchFamily="2" charset="2"/>
              <a:buChar char="Ø"/>
            </a:pPr>
            <a:r>
              <a:rPr lang="el-GR" sz="2400" dirty="0"/>
              <a:t>Διαβάστηκε ένα παραμύθι </a:t>
            </a:r>
          </a:p>
          <a:p>
            <a:pPr marL="0" indent="0">
              <a:buNone/>
            </a:pPr>
            <a:r>
              <a:rPr lang="el-GR" sz="2400" dirty="0"/>
              <a:t>για τον αυτισμό «</a:t>
            </a:r>
            <a:r>
              <a:rPr lang="el-GR" sz="2400" b="1" dirty="0"/>
              <a:t>Το αυγό</a:t>
            </a:r>
            <a:r>
              <a:rPr lang="el-GR" sz="2400" dirty="0"/>
              <a:t>».</a:t>
            </a:r>
          </a:p>
          <a:p>
            <a:pPr>
              <a:buFont typeface="Wingdings" panose="05000000000000000000" pitchFamily="2" charset="2"/>
              <a:buChar char="Ø"/>
            </a:pPr>
            <a:endParaRPr lang="el-GR" dirty="0" smtClean="0"/>
          </a:p>
          <a:p>
            <a:pPr marL="0" indent="0">
              <a:buNone/>
            </a:pPr>
            <a:endParaRPr lang="el-GR" dirty="0" smtClean="0"/>
          </a:p>
          <a:p>
            <a:pPr>
              <a:buFont typeface="Wingdings" panose="05000000000000000000" pitchFamily="2" charset="2"/>
              <a:buChar char="Ø"/>
            </a:pP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2594252" cy="461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221088"/>
            <a:ext cx="1707004"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77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4581128"/>
            <a:ext cx="8183880" cy="1800200"/>
          </a:xfrm>
        </p:spPr>
        <p:txBody>
          <a:bodyPr>
            <a:normAutofit/>
          </a:bodyPr>
          <a:lstStyle/>
          <a:p>
            <a:pPr>
              <a:buFont typeface="Wingdings" panose="05000000000000000000" pitchFamily="2" charset="2"/>
              <a:buChar char="Ø"/>
            </a:pPr>
            <a:r>
              <a:rPr lang="el-GR" sz="2700" dirty="0" smtClean="0"/>
              <a:t>Παιχνίδια </a:t>
            </a:r>
            <a:r>
              <a:rPr lang="el-GR" sz="2700" dirty="0"/>
              <a:t>ρόλων</a:t>
            </a:r>
          </a:p>
          <a:p>
            <a:pPr>
              <a:buFont typeface="Wingdings" panose="05000000000000000000" pitchFamily="2" charset="2"/>
              <a:buChar char="Ø"/>
            </a:pPr>
            <a:r>
              <a:rPr lang="el-GR" sz="2700" dirty="0"/>
              <a:t>Συζήτηση για την προετοιμασία των μαθητών για τον </a:t>
            </a:r>
            <a:r>
              <a:rPr lang="el-GR" sz="2700" dirty="0" smtClean="0"/>
              <a:t>αυτισμό</a:t>
            </a:r>
          </a:p>
          <a:p>
            <a:pPr>
              <a:buFont typeface="Wingdings" panose="05000000000000000000" pitchFamily="2" charset="2"/>
              <a:buChar char="Ø"/>
            </a:pPr>
            <a:endParaRPr lang="el-GR" dirty="0"/>
          </a:p>
          <a:p>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132284" cy="401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586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964</TotalTime>
  <Words>773</Words>
  <Application>Microsoft Office PowerPoint</Application>
  <PresentationFormat>On-screen Show (4:3)</PresentationFormat>
  <Paragraphs>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«Η συνεκπαίδευση στην πράξη. Η περίπτωση συνεργασίας του Δημοτικού Σχολείου Ορεινής Ζώνης Ζακύνθου με το Ειδικό Δημοτικό Σχολείο Ζακύνθου»</vt:lpstr>
      <vt:lpstr>Σκοπός και επιμέρους στόχοι της παρουσίασης</vt:lpstr>
      <vt:lpstr>Η έννοια της συνεκπαίδευσης</vt:lpstr>
      <vt:lpstr>PowerPoint Presentation</vt:lpstr>
      <vt:lpstr>Η αφορμή για συνεκπαίδευση μεταξύ δύο Δημοτικών Σχολείων στη Ζάκυνθο </vt:lpstr>
      <vt:lpstr>ΣΥΝΕΡΓΑΣΙΑ ΕΚΠΑΙΔΕΥΤΙΚΩΝ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Αποτελέσματα</vt:lpstr>
      <vt:lpstr>Αλλαγή στο προφίλ του μαθητή</vt:lpstr>
      <vt:lpstr>Συμπεράσματα</vt:lpstr>
      <vt:lpstr>Συμπεράσματα (2)</vt:lpstr>
      <vt:lpstr>Ευχαριστούμε πολύ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συνεκπαίδευση στο Δημοτικό Σχολείο. Η περίπτωση συνεργασίας του Δημοτικού Σχολείου Ορεινής Ζώνης Ζακύνθου με το Ειδικό Δημοτικό Σχολείο Ζακύνθου»</dc:title>
  <dc:creator>Άννα Κόκκαλη</dc:creator>
  <cp:lastModifiedBy>Άννα Κόκκαλη</cp:lastModifiedBy>
  <cp:revision>102</cp:revision>
  <dcterms:created xsi:type="dcterms:W3CDTF">2020-01-20T18:55:07Z</dcterms:created>
  <dcterms:modified xsi:type="dcterms:W3CDTF">2020-04-22T09:41:35Z</dcterms:modified>
</cp:coreProperties>
</file>